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8" r:id="rId2"/>
  </p:sldMasterIdLst>
  <p:notesMasterIdLst>
    <p:notesMasterId r:id="rId17"/>
  </p:notesMasterIdLst>
  <p:handoutMasterIdLst>
    <p:handoutMasterId r:id="rId18"/>
  </p:handoutMasterIdLst>
  <p:sldIdLst>
    <p:sldId id="256" r:id="rId3"/>
    <p:sldId id="278" r:id="rId4"/>
    <p:sldId id="297" r:id="rId5"/>
    <p:sldId id="287" r:id="rId6"/>
    <p:sldId id="308" r:id="rId7"/>
    <p:sldId id="310" r:id="rId8"/>
    <p:sldId id="304" r:id="rId9"/>
    <p:sldId id="305" r:id="rId10"/>
    <p:sldId id="306" r:id="rId11"/>
    <p:sldId id="307" r:id="rId12"/>
    <p:sldId id="309" r:id="rId13"/>
    <p:sldId id="302" r:id="rId14"/>
    <p:sldId id="296" r:id="rId15"/>
    <p:sldId id="294" r:id="rId1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06" autoAdjust="0"/>
    <p:restoredTop sz="86463"/>
  </p:normalViewPr>
  <p:slideViewPr>
    <p:cSldViewPr showGuides="1">
      <p:cViewPr>
        <p:scale>
          <a:sx n="106" d="100"/>
          <a:sy n="106" d="100"/>
        </p:scale>
        <p:origin x="488" y="464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198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2199" baseline="0">
                <a:solidFill>
                  <a:schemeClr val="tx1">
                    <a:lumMod val="75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25.09.2019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25.09.2019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19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999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999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2799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199">
                <a:solidFill>
                  <a:schemeClr val="bg1"/>
                </a:solidFill>
              </a:defRPr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3231C-9702-6447-A881-5A9BAA4CB57E}" type="datetimeFigureOut">
              <a:rPr lang="ru-RU" smtClean="0"/>
              <a:t>25.09.2019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6065F-CA5A-CE48-A706-565C8DB7952A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25.09.2019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599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379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799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301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538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79776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52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43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34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25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53852" y="2852936"/>
            <a:ext cx="10369152" cy="1602204"/>
          </a:xfrm>
        </p:spPr>
        <p:txBody>
          <a:bodyPr>
            <a:noAutofit/>
          </a:bodyPr>
          <a:lstStyle/>
          <a:p>
            <a:pPr algn="ctr"/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ПРЕЗЕНТАЦИЯ</a:t>
            </a:r>
            <a:b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Судебник Ивана </a:t>
            </a: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III</a:t>
            </a:r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ru-RU" sz="30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878388" y="5005613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Выполнил: Деменчук Г.М.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Группа ПИ19-4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Учитель: </a:t>
            </a:r>
            <a:r>
              <a:rPr lang="ru-RU" sz="18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Рябчикова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Л.Н.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824446" y="313731"/>
            <a:ext cx="8775628" cy="8990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2" y="6163343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Москва </a:t>
            </a:r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 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C581C6-AF81-8941-A8B6-615F11E4EB9D}"/>
              </a:ext>
            </a:extLst>
          </p:cNvPr>
          <p:cNvSpPr/>
          <p:nvPr/>
        </p:nvSpPr>
        <p:spPr>
          <a:xfrm>
            <a:off x="3165847" y="1578656"/>
            <a:ext cx="6092825" cy="36920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1799" dirty="0">
                <a:latin typeface="Helvetica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Департамент социологии, истории и философии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DEC1C0-6FCD-F640-B9F1-7DEBB70EB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927" y="113162"/>
            <a:ext cx="2617898" cy="103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Уголовное право</a:t>
            </a:r>
            <a:r>
              <a:rPr lang="en-US" dirty="0"/>
              <a:t>.</a:t>
            </a:r>
            <a:r>
              <a:rPr lang="ru-RU" sz="4400" dirty="0"/>
              <a:t> Наказание и его цель.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3824757" cy="4351337"/>
          </a:xfrm>
        </p:spPr>
        <p:txBody>
          <a:bodyPr>
            <a:normAutofit/>
          </a:bodyPr>
          <a:lstStyle/>
          <a:p>
            <a:r>
              <a:rPr lang="ru-RU" sz="2500" dirty="0"/>
              <a:t>Смертная казнь </a:t>
            </a:r>
          </a:p>
          <a:p>
            <a:r>
              <a:rPr lang="ru-RU" sz="2500" dirty="0"/>
              <a:t>Телесные наказания: «торговая казнь»</a:t>
            </a:r>
          </a:p>
          <a:p>
            <a:r>
              <a:rPr lang="ru-RU" sz="2500" dirty="0"/>
              <a:t>Денежные взыскания (штрафы)</a:t>
            </a:r>
          </a:p>
          <a:p>
            <a:pPr marL="0" indent="0">
              <a:buNone/>
            </a:pPr>
            <a:r>
              <a:rPr lang="ru-RU" sz="2500" dirty="0"/>
              <a:t>Основная цель — устрашение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09077F-CAE9-564D-BE80-41A622B7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300" y="1593940"/>
            <a:ext cx="6102136" cy="455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10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Гражданское право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r>
              <a:rPr lang="ru-RU" sz="2500" dirty="0"/>
              <a:t>Судебник не содержит подробной регламентации права собственности. </a:t>
            </a:r>
          </a:p>
          <a:p>
            <a:r>
              <a:rPr lang="ru-RU" sz="2500" dirty="0"/>
              <a:t>Утверждается принцип частной собственности. </a:t>
            </a:r>
          </a:p>
          <a:p>
            <a:r>
              <a:rPr lang="ru-RU" sz="2500" dirty="0"/>
              <a:t>Упоминается земля и другое продаваемое имущество без специально оговорённых юридических последствий. </a:t>
            </a:r>
          </a:p>
          <a:p>
            <a:r>
              <a:rPr lang="ru-RU" sz="2500" dirty="0"/>
              <a:t>Введён термин «поместье» для обозначения особого вида условного землевладения, выдаваемого за выполнение государственной службы.</a:t>
            </a:r>
          </a:p>
        </p:txBody>
      </p:sp>
    </p:spTree>
    <p:extLst>
      <p:ext uri="{BB962C8B-B14F-4D97-AF65-F5344CB8AC3E}">
        <p14:creationId xmlns:p14="http://schemas.microsoft.com/office/powerpoint/2010/main" val="1111510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D59E2-1B7B-7F43-868F-95E26551D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673" y="379761"/>
            <a:ext cx="9690116" cy="1325562"/>
          </a:xfrm>
        </p:spPr>
        <p:txBody>
          <a:bodyPr/>
          <a:lstStyle/>
          <a:p>
            <a:r>
              <a:rPr lang="ru-RU" dirty="0"/>
              <a:t>Судебник Ивана </a:t>
            </a:r>
            <a:r>
              <a:rPr lang="en-US" dirty="0"/>
              <a:t>III </a:t>
            </a:r>
            <a:r>
              <a:rPr lang="ru-RU" dirty="0"/>
              <a:t>в </a:t>
            </a:r>
            <a:r>
              <a:rPr lang="en-US" dirty="0"/>
              <a:t>PDF </a:t>
            </a:r>
            <a:endParaRPr lang="ru-R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11D846B-2120-B44C-B66C-4761B4296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580" y="2564904"/>
            <a:ext cx="3305446" cy="3305446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FC301A-F31D-5E4A-ACBD-9079BBC6B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65" y="2030320"/>
            <a:ext cx="3244616" cy="47309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9DABB39-7454-F54A-BCA8-4AA79956C4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181" y="2030320"/>
            <a:ext cx="3226516" cy="473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852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Источники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591588"/>
            <a:ext cx="4608512" cy="3471020"/>
          </a:xfrm>
        </p:spPr>
        <p:txBody>
          <a:bodyPr>
            <a:normAutofit fontScale="77500" lnSpcReduction="20000"/>
          </a:bodyPr>
          <a:lstStyle/>
          <a:p>
            <a:pPr marL="45720" indent="0">
              <a:buNone/>
            </a:pPr>
            <a:r>
              <a:rPr lang="ru-RU" sz="2500" dirty="0"/>
              <a:t>Исаев И. А. История государства и права России. — М., 2006.</a:t>
            </a:r>
          </a:p>
          <a:p>
            <a:pPr marL="45720" indent="0">
              <a:buNone/>
            </a:pPr>
            <a:r>
              <a:rPr lang="ru-RU" sz="2500" dirty="0"/>
              <a:t>Штамм С. И. Судебник 1497 года. — М. : </a:t>
            </a:r>
            <a:r>
              <a:rPr lang="ru-RU" sz="2500" dirty="0" err="1"/>
              <a:t>Госюриздат</a:t>
            </a:r>
            <a:r>
              <a:rPr lang="ru-RU" sz="2500" dirty="0"/>
              <a:t>, 1955. — 112 с.</a:t>
            </a:r>
          </a:p>
          <a:p>
            <a:pPr marL="45720" indent="0">
              <a:buNone/>
            </a:pPr>
            <a:r>
              <a:rPr lang="ru-RU" sz="2500" dirty="0"/>
              <a:t>Ключевский В. О. Русская история. Полный курс лекций. — М., 1993.</a:t>
            </a:r>
          </a:p>
          <a:p>
            <a:pPr marL="45720" indent="0">
              <a:buNone/>
            </a:pPr>
            <a:r>
              <a:rPr lang="ru-RU" sz="2500" dirty="0"/>
              <a:t>История отечественного государства и права / Под ред. О. И. Чистякова; Издание 3-е, переработанное и дополненное. — М. : МГУ имени М. В. Ломоносова, 2005. — Часть 1. — 430 с.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168161-EBDD-6E4C-9147-72FA95B7E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316" y="1591588"/>
            <a:ext cx="5954809" cy="33495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2564904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презентации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144" y="2452511"/>
            <a:ext cx="4893078" cy="3351926"/>
          </a:xfrm>
        </p:spPr>
        <p:txBody>
          <a:bodyPr>
            <a:noAutofit/>
          </a:bodyPr>
          <a:lstStyle/>
          <a:p>
            <a:r>
              <a:rPr lang="ru-RU" sz="1999" dirty="0"/>
              <a:t>Определение</a:t>
            </a:r>
            <a:endParaRPr lang="en-US" sz="1999" dirty="0"/>
          </a:p>
          <a:p>
            <a:r>
              <a:rPr lang="ru-RU" sz="1999" dirty="0"/>
              <a:t>Причины</a:t>
            </a:r>
            <a:endParaRPr lang="en-US" sz="1999" dirty="0"/>
          </a:p>
          <a:p>
            <a:r>
              <a:rPr lang="ru-RU" sz="1999" dirty="0"/>
              <a:t>Источники судебника</a:t>
            </a:r>
            <a:endParaRPr lang="en-US" sz="1999" dirty="0"/>
          </a:p>
          <a:p>
            <a:r>
              <a:rPr lang="ru-RU" sz="1999" dirty="0"/>
              <a:t>Содержание</a:t>
            </a:r>
          </a:p>
          <a:p>
            <a:r>
              <a:rPr lang="ru-RU" sz="1999" dirty="0"/>
              <a:t>Судебный процесс</a:t>
            </a:r>
          </a:p>
          <a:p>
            <a:r>
              <a:rPr lang="ru-RU" sz="1999" dirty="0"/>
              <a:t>Виды преступлений</a:t>
            </a:r>
          </a:p>
          <a:p>
            <a:r>
              <a:rPr lang="ru-RU" sz="1999" dirty="0"/>
              <a:t>Виды наказаний</a:t>
            </a:r>
          </a:p>
          <a:p>
            <a:r>
              <a:rPr lang="ru-RU" sz="1999" dirty="0"/>
              <a:t>Источники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221" y="2452511"/>
            <a:ext cx="5578030" cy="37172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0597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>
                <a:solidFill>
                  <a:srgbClr val="000000"/>
                </a:solidFill>
                <a:latin typeface="Helvetica"/>
                <a:cs typeface="Helvetica"/>
              </a:rPr>
              <a:t>Определение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040781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500" dirty="0">
                <a:latin typeface="Helvetica"/>
                <a:cs typeface="Helvetica"/>
              </a:rPr>
              <a:t>Судебник 1497 года — свод законов Русского государства; нормативный правовой акт, созданный в целях систематизации существующих норм права.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CE466-6859-3940-A2E3-513A0E44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324" y="1802991"/>
            <a:ext cx="5822508" cy="402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Причины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4" y="1828802"/>
            <a:ext cx="4280008" cy="3976462"/>
          </a:xfrm>
        </p:spPr>
        <p:txBody>
          <a:bodyPr>
            <a:normAutofit/>
          </a:bodyPr>
          <a:lstStyle/>
          <a:p>
            <a:r>
              <a:rPr lang="ru-RU" sz="2500" dirty="0"/>
              <a:t>Попытка ликвидации феодальной раздробленности</a:t>
            </a:r>
          </a:p>
          <a:p>
            <a:r>
              <a:rPr lang="ru-RU" sz="2500" dirty="0"/>
              <a:t>Необходимость создания новой </a:t>
            </a:r>
            <a:r>
              <a:rPr lang="ru-RU" sz="2500" b="1" dirty="0"/>
              <a:t>единой</a:t>
            </a:r>
            <a:r>
              <a:rPr lang="ru-RU" sz="2500" dirty="0"/>
              <a:t> законодательной системы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C1E450-1381-0640-89EF-D4D1D824B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079" y="883817"/>
            <a:ext cx="5321052" cy="563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773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 Судебника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3906125" cy="4351337"/>
          </a:xfrm>
        </p:spPr>
        <p:txBody>
          <a:bodyPr>
            <a:normAutofit/>
          </a:bodyPr>
          <a:lstStyle/>
          <a:p>
            <a:r>
              <a:rPr lang="ru-RU" sz="2500" dirty="0"/>
              <a:t>Русская правда</a:t>
            </a:r>
            <a:endParaRPr lang="en-US" sz="2500" dirty="0"/>
          </a:p>
          <a:p>
            <a:r>
              <a:rPr lang="ru-RU" sz="2500" dirty="0"/>
              <a:t>Уставные грамоты</a:t>
            </a:r>
            <a:endParaRPr lang="en-US" sz="2500" dirty="0"/>
          </a:p>
          <a:p>
            <a:r>
              <a:rPr lang="ru-RU" sz="2500" dirty="0"/>
              <a:t>Судные грамоты </a:t>
            </a:r>
            <a:endParaRPr lang="en-US" sz="2500" dirty="0"/>
          </a:p>
          <a:p>
            <a:r>
              <a:rPr lang="ru-RU" sz="2500" dirty="0"/>
              <a:t>Судебные решения по отдельным вопросам.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A7A8A9-8784-F846-B6E7-0F92E7CCB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8" y="1652949"/>
            <a:ext cx="3734246" cy="24208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490E6F-163C-E949-A1F5-3DD1225D1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8" y="4069679"/>
            <a:ext cx="3734246" cy="27379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31E05C-4B51-E542-9D8C-8B4A5F3766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740" y="2123936"/>
            <a:ext cx="2219256" cy="353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480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Судебники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2"/>
            <a:ext cx="9369373" cy="1459676"/>
          </a:xfrm>
        </p:spPr>
        <p:txBody>
          <a:bodyPr>
            <a:normAutofit fontScale="92500" lnSpcReduction="10000"/>
          </a:bodyPr>
          <a:lstStyle/>
          <a:p>
            <a:r>
              <a:rPr lang="ru-RU" sz="2500" dirty="0"/>
              <a:t>Судебник 1497 года – Иван </a:t>
            </a:r>
            <a:r>
              <a:rPr lang="en-US" sz="2500" dirty="0"/>
              <a:t>III</a:t>
            </a:r>
            <a:r>
              <a:rPr lang="ru-RU" sz="2500" dirty="0"/>
              <a:t> Великий</a:t>
            </a:r>
          </a:p>
          <a:p>
            <a:r>
              <a:rPr lang="ru-RU" sz="2500" dirty="0"/>
              <a:t>Судебник 1550 года</a:t>
            </a:r>
            <a:r>
              <a:rPr lang="en-US" sz="2500" dirty="0"/>
              <a:t> – </a:t>
            </a:r>
            <a:r>
              <a:rPr lang="ru-RU" sz="2500" dirty="0"/>
              <a:t>Иван </a:t>
            </a:r>
            <a:r>
              <a:rPr lang="en-US" sz="2500" dirty="0"/>
              <a:t>IV</a:t>
            </a:r>
            <a:r>
              <a:rPr lang="ru-RU" sz="2500" dirty="0"/>
              <a:t> Грозный</a:t>
            </a:r>
          </a:p>
          <a:p>
            <a:r>
              <a:rPr lang="ru-RU" sz="2500" dirty="0"/>
              <a:t>Судебник 1589 года</a:t>
            </a:r>
            <a:r>
              <a:rPr lang="en-US" sz="2500" dirty="0"/>
              <a:t> – </a:t>
            </a:r>
            <a:r>
              <a:rPr lang="ru-RU" sz="2500" dirty="0"/>
              <a:t>Фёдор Иванович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002597-991C-D949-8143-A52A269FB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212" y="3566294"/>
            <a:ext cx="2330976" cy="32588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EB42164-D454-9449-AAFD-9B8A838EC6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3566294"/>
            <a:ext cx="2412867" cy="32588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019B66D-5732-D34A-A0FE-B215E889EA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541" y="3578890"/>
            <a:ext cx="2308346" cy="325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100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Содержание Судебника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500" dirty="0"/>
              <a:t>Содержание Судебника распадается на четыре части: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500" dirty="0"/>
              <a:t>Деятельность центрального суда и нормы уголовного права (ст.1-36).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500" dirty="0"/>
              <a:t>Организация и деятельность местных судов (ст. 37-45).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500" dirty="0"/>
              <a:t>Гражданское право и гражданский процесс (ст. 46-66)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500" dirty="0"/>
              <a:t>Дополнительные статьи по судебному процессу (ст.67-68)</a:t>
            </a:r>
          </a:p>
        </p:txBody>
      </p:sp>
    </p:spTree>
    <p:extLst>
      <p:ext uri="{BB962C8B-B14F-4D97-AF65-F5344CB8AC3E}">
        <p14:creationId xmlns:p14="http://schemas.microsoft.com/office/powerpoint/2010/main" val="3060537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Судебный процесс по Судебнику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500" dirty="0"/>
              <a:t>Судебный процесс включал в себя три стадии: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500" dirty="0"/>
              <a:t>Установление сторон (истца и ответчика).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500" dirty="0"/>
              <a:t>Судоговорение.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500" dirty="0"/>
              <a:t>Вынесение судебного решения и выдача «правой грамоты» с записью решения.</a:t>
            </a:r>
          </a:p>
          <a:p>
            <a:pPr marL="0" indent="0">
              <a:buNone/>
            </a:pPr>
            <a:r>
              <a:rPr lang="ru-RU" sz="2500" dirty="0"/>
              <a:t>Предусматривалось письменное ведение протокола.</a:t>
            </a:r>
          </a:p>
          <a:p>
            <a:pPr marL="0" indent="0">
              <a:buNone/>
            </a:pPr>
            <a:r>
              <a:rPr lang="ru-RU" sz="2500" dirty="0"/>
              <a:t>В состав суда, помимо великокняжеского наместника, входили «лучшие люди» — представители местной аристократии.</a:t>
            </a:r>
          </a:p>
        </p:txBody>
      </p:sp>
    </p:spTree>
    <p:extLst>
      <p:ext uri="{BB962C8B-B14F-4D97-AF65-F5344CB8AC3E}">
        <p14:creationId xmlns:p14="http://schemas.microsoft.com/office/powerpoint/2010/main" val="967003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Уголовное право</a:t>
            </a:r>
            <a:r>
              <a:rPr lang="en-US" dirty="0"/>
              <a:t>. </a:t>
            </a:r>
            <a:r>
              <a:rPr lang="ru-RU" sz="4400" dirty="0"/>
              <a:t>Виды преступлений.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dirty="0"/>
              <a:t>[</a:t>
            </a:r>
            <a:r>
              <a:rPr lang="ru-RU" sz="2500" b="1" dirty="0"/>
              <a:t>Государство</a:t>
            </a:r>
            <a:r>
              <a:rPr lang="en-US" sz="2500" dirty="0"/>
              <a:t>]</a:t>
            </a:r>
            <a:r>
              <a:rPr lang="ru-RU" sz="2500" dirty="0"/>
              <a:t> Крамола - заговор, мятеж или иные действия, направленные против существующего режима. </a:t>
            </a:r>
          </a:p>
          <a:p>
            <a:pPr marL="0" indent="0">
              <a:buNone/>
            </a:pPr>
            <a:r>
              <a:rPr lang="en-US" sz="2500" dirty="0"/>
              <a:t>[</a:t>
            </a:r>
            <a:r>
              <a:rPr lang="ru-RU" sz="2500" b="1" dirty="0"/>
              <a:t>Государство</a:t>
            </a:r>
            <a:r>
              <a:rPr lang="en-US" sz="2500" dirty="0"/>
              <a:t>]</a:t>
            </a:r>
            <a:r>
              <a:rPr lang="ru-RU" sz="2500" dirty="0"/>
              <a:t> Статья о «неправом суде» - защищала подданных от произвола чиновников. </a:t>
            </a:r>
          </a:p>
          <a:p>
            <a:pPr marL="0" indent="0">
              <a:buNone/>
            </a:pPr>
            <a:r>
              <a:rPr lang="en-US" sz="2500" dirty="0"/>
              <a:t>[</a:t>
            </a:r>
            <a:r>
              <a:rPr lang="ru-RU" sz="2500" b="1" dirty="0"/>
              <a:t>Личность</a:t>
            </a:r>
            <a:r>
              <a:rPr lang="en-US" sz="2500" dirty="0"/>
              <a:t>]</a:t>
            </a:r>
            <a:r>
              <a:rPr lang="ru-RU" sz="2500" dirty="0"/>
              <a:t> убийство, «головная татьба» (похищение человека), оскорбление делом или словом.</a:t>
            </a:r>
          </a:p>
          <a:p>
            <a:pPr marL="0" indent="0">
              <a:buNone/>
            </a:pPr>
            <a:r>
              <a:rPr lang="en-US" sz="2500" dirty="0"/>
              <a:t>[</a:t>
            </a:r>
            <a:r>
              <a:rPr lang="ru-RU" sz="2500" b="1" dirty="0"/>
              <a:t>Имущество</a:t>
            </a:r>
            <a:r>
              <a:rPr lang="en-US" sz="2500" dirty="0"/>
              <a:t>]</a:t>
            </a:r>
            <a:r>
              <a:rPr lang="ru-RU" sz="2500" dirty="0"/>
              <a:t> - татьба (кража), разбой, грабёж, поджог, конокрадство.</a:t>
            </a:r>
          </a:p>
        </p:txBody>
      </p:sp>
    </p:spTree>
    <p:extLst>
      <p:ext uri="{BB962C8B-B14F-4D97-AF65-F5344CB8AC3E}">
        <p14:creationId xmlns:p14="http://schemas.microsoft.com/office/powerpoint/2010/main" val="2630654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0</TotalTime>
  <Words>238</Words>
  <Application>Microsoft Macintosh PowerPoint</Application>
  <PresentationFormat>Custom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Century Schoolbook</vt:lpstr>
      <vt:lpstr>Franklin Gothic Medium</vt:lpstr>
      <vt:lpstr>Helvetica</vt:lpstr>
      <vt:lpstr>Wingdings 2</vt:lpstr>
      <vt:lpstr>Вид</vt:lpstr>
      <vt:lpstr>ПРЕЗЕНТАЦИЯ Судебник Ивана III </vt:lpstr>
      <vt:lpstr>План презентации</vt:lpstr>
      <vt:lpstr>Определение</vt:lpstr>
      <vt:lpstr>Причины</vt:lpstr>
      <vt:lpstr>Источники Судебника</vt:lpstr>
      <vt:lpstr>Судебники</vt:lpstr>
      <vt:lpstr>Содержание Судебника</vt:lpstr>
      <vt:lpstr>Судебный процесс по Судебнику</vt:lpstr>
      <vt:lpstr>Уголовное право. Виды преступлений.</vt:lpstr>
      <vt:lpstr>Уголовное право. Наказание и его цель.</vt:lpstr>
      <vt:lpstr>Гражданское право</vt:lpstr>
      <vt:lpstr>Судебник Ивана III в PDF </vt:lpstr>
      <vt:lpstr>Источники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2019-09-25T06:14:48Z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